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gif" ContentType="image/gif"/>
  <Default Extension="wmf" ContentType="image/x-wm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312" r:id="rId3"/>
    <p:sldId id="313" r:id="rId4"/>
    <p:sldId id="315" r:id="rId5"/>
    <p:sldId id="314" r:id="rId6"/>
    <p:sldId id="295" r:id="rId8"/>
    <p:sldId id="296" r:id="rId9"/>
    <p:sldId id="337" r:id="rId10"/>
    <p:sldId id="302" r:id="rId11"/>
    <p:sldId id="303" r:id="rId12"/>
    <p:sldId id="311" r:id="rId13"/>
    <p:sldId id="300" r:id="rId14"/>
    <p:sldId id="301" r:id="rId15"/>
    <p:sldId id="361" r:id="rId16"/>
    <p:sldId id="362" r:id="rId17"/>
    <p:sldId id="377" r:id="rId18"/>
    <p:sldId id="364" r:id="rId19"/>
    <p:sldId id="366" r:id="rId20"/>
    <p:sldId id="367" r:id="rId21"/>
    <p:sldId id="368" r:id="rId22"/>
    <p:sldId id="370" r:id="rId23"/>
    <p:sldId id="371" r:id="rId24"/>
    <p:sldId id="372" r:id="rId25"/>
    <p:sldId id="373" r:id="rId26"/>
    <p:sldId id="374" r:id="rId27"/>
    <p:sldId id="375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8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26" autoAdjust="0"/>
    <p:restoredTop sz="94660"/>
  </p:normalViewPr>
  <p:slideViewPr>
    <p:cSldViewPr>
      <p:cViewPr varScale="1">
        <p:scale>
          <a:sx n="68" d="100"/>
          <a:sy n="68" d="100"/>
        </p:scale>
        <p:origin x="157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-59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2.wmf>
</file>

<file path=ppt/media/image3.wmf>
</file>

<file path=ppt/media/image4.png>
</file>

<file path=ppt/media/image5.png>
</file>

<file path=ppt/media/image6.png>
</file>

<file path=ppt/media/image7.png>
</file>

<file path=ppt/media/image8.jpeg>
</file>

<file path=ppt/media/image9.GIF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noFill/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635" y="152400"/>
            <a:ext cx="8229600" cy="792162"/>
          </a:xfrm>
          <a:noFill/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noFill/>
        </p:spPr>
        <p:txBody>
          <a:bodyPr anchor="t"/>
          <a:lstStyle>
            <a:lvl1pPr algn="l">
              <a:defRPr sz="4000" b="1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  <a:noFill/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98550"/>
            <a:ext cx="4038600" cy="502761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98548"/>
            <a:ext cx="4038600" cy="502761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92162"/>
          </a:xfrm>
          <a:noFill/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noFill/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noFill/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4983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.png"/><Relationship Id="rId3" Type="http://schemas.microsoft.com/office/2007/relationships/media" Target="../media/media11.m4a"/><Relationship Id="rId2" Type="http://schemas.openxmlformats.org/officeDocument/2006/relationships/audio" Target="../media/media11.m4a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.png"/><Relationship Id="rId3" Type="http://schemas.microsoft.com/office/2007/relationships/media" Target="../media/media12.m4a"/><Relationship Id="rId2" Type="http://schemas.openxmlformats.org/officeDocument/2006/relationships/audio" Target="../media/media12.m4a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6.m4a"/><Relationship Id="rId1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media" Target="../media/media18.m4a"/><Relationship Id="rId3" Type="http://schemas.openxmlformats.org/officeDocument/2006/relationships/audio" Target="../media/media18.m4a"/><Relationship Id="rId2" Type="http://schemas.openxmlformats.org/officeDocument/2006/relationships/image" Target="../media/image9.GIF"/><Relationship Id="rId1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media" Target="../media/media19.m4a"/><Relationship Id="rId3" Type="http://schemas.openxmlformats.org/officeDocument/2006/relationships/audio" Target="../media/media19.m4a"/><Relationship Id="rId2" Type="http://schemas.openxmlformats.org/officeDocument/2006/relationships/image" Target="../media/image10.GIF"/><Relationship Id="rId1" Type="http://schemas.openxmlformats.org/officeDocument/2006/relationships/image" Target="../media/image9.GIF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media" Target="../media/media20.m4a"/><Relationship Id="rId3" Type="http://schemas.openxmlformats.org/officeDocument/2006/relationships/audio" Target="../media/media20.m4a"/><Relationship Id="rId2" Type="http://schemas.openxmlformats.org/officeDocument/2006/relationships/image" Target="../media/image11.GIF"/><Relationship Id="rId1" Type="http://schemas.openxmlformats.org/officeDocument/2006/relationships/image" Target="../media/image10.GIF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media" Target="../media/media21.m4a"/><Relationship Id="rId3" Type="http://schemas.openxmlformats.org/officeDocument/2006/relationships/audio" Target="../media/media21.m4a"/><Relationship Id="rId2" Type="http://schemas.openxmlformats.org/officeDocument/2006/relationships/image" Target="../media/image12.GIF"/><Relationship Id="rId1" Type="http://schemas.openxmlformats.org/officeDocument/2006/relationships/image" Target="../media/image11.GIF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media" Target="../media/media22.m4a"/><Relationship Id="rId3" Type="http://schemas.openxmlformats.org/officeDocument/2006/relationships/audio" Target="../media/media22.m4a"/><Relationship Id="rId2" Type="http://schemas.openxmlformats.org/officeDocument/2006/relationships/image" Target="../media/image13.GIF"/><Relationship Id="rId1" Type="http://schemas.openxmlformats.org/officeDocument/2006/relationships/image" Target="../media/image12.GIF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media" Target="../media/media23.m4a"/><Relationship Id="rId3" Type="http://schemas.openxmlformats.org/officeDocument/2006/relationships/audio" Target="../media/media23.m4a"/><Relationship Id="rId2" Type="http://schemas.openxmlformats.org/officeDocument/2006/relationships/image" Target="../media/image14.GIF"/><Relationship Id="rId1" Type="http://schemas.openxmlformats.org/officeDocument/2006/relationships/image" Target="../media/image13.GIF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.png"/><Relationship Id="rId4" Type="http://schemas.microsoft.com/office/2007/relationships/media" Target="../media/media24.m4a"/><Relationship Id="rId3" Type="http://schemas.openxmlformats.org/officeDocument/2006/relationships/audio" Target="../media/media24.m4a"/><Relationship Id="rId2" Type="http://schemas.openxmlformats.org/officeDocument/2006/relationships/image" Target="../media/image15.GIF"/><Relationship Id="rId1" Type="http://schemas.openxmlformats.org/officeDocument/2006/relationships/image" Target="../media/image14.GIF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5.m4a"/><Relationship Id="rId1" Type="http://schemas.openxmlformats.org/officeDocument/2006/relationships/audio" Target="../media/media25.m4a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1.v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6" Type="http://schemas.microsoft.com/office/2007/relationships/media" Target="../media/media3.m4a"/><Relationship Id="rId5" Type="http://schemas.openxmlformats.org/officeDocument/2006/relationships/audio" Target="../media/media3.m4a"/><Relationship Id="rId4" Type="http://schemas.openxmlformats.org/officeDocument/2006/relationships/image" Target="../media/image3.w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2.wmf"/><Relationship Id="rId1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4.m4a"/><Relationship Id="rId2" Type="http://schemas.openxmlformats.org/officeDocument/2006/relationships/audio" Target="../media/media4.m4a"/><Relationship Id="rId1" Type="http://schemas.openxmlformats.org/officeDocument/2006/relationships/hyperlink" Target="http://people.cs.clemson.edu/~bcdean/dp_practice/" TargetMode="Externa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.png"/><Relationship Id="rId3" Type="http://schemas.microsoft.com/office/2007/relationships/media" Target="../media/media6.m4a"/><Relationship Id="rId2" Type="http://schemas.openxmlformats.org/officeDocument/2006/relationships/audio" Target="../media/media6.m4a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.png"/><Relationship Id="rId3" Type="http://schemas.microsoft.com/office/2007/relationships/media" Target="../media/media7.m4a"/><Relationship Id="rId2" Type="http://schemas.openxmlformats.org/officeDocument/2006/relationships/audio" Target="../media/media7.m4a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.png"/><Relationship Id="rId3" Type="http://schemas.microsoft.com/office/2007/relationships/media" Target="../media/media8.m4a"/><Relationship Id="rId2" Type="http://schemas.openxmlformats.org/officeDocument/2006/relationships/audio" Target="../media/media8.m4a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Stacking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that I have n boxes, each of which must be in a certain orientation (i.e., “this side up”).</a:t>
            </a:r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i-th</a:t>
            </a:r>
            <a:r>
              <a:rPr lang="en-US" dirty="0"/>
              <a:t> box has a height </a:t>
            </a:r>
            <a:r>
              <a:rPr lang="en-US" i="1" dirty="0"/>
              <a:t>h</a:t>
            </a:r>
            <a:r>
              <a:rPr lang="en-US" i="1" baseline="-25000" dirty="0"/>
              <a:t>i</a:t>
            </a:r>
            <a:r>
              <a:rPr lang="en-US" dirty="0"/>
              <a:t>, and base </a:t>
            </a:r>
            <a:r>
              <a:rPr lang="en-US" i="1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 x </a:t>
            </a:r>
            <a:r>
              <a:rPr lang="en-US" i="1" dirty="0"/>
              <a:t>d</a:t>
            </a:r>
            <a:r>
              <a:rPr lang="en-US" baseline="-25000" dirty="0"/>
              <a:t>i</a:t>
            </a:r>
            <a:r>
              <a:rPr lang="en-US" dirty="0"/>
              <a:t> (where the width and the depth are interchangeable).</a:t>
            </a:r>
            <a:endParaRPr lang="en-US" dirty="0"/>
          </a:p>
          <a:p>
            <a:r>
              <a:rPr lang="en-US" dirty="0"/>
              <a:t>Your goal is to make the highest possible stack of boxes, holding to the following constraint:</a:t>
            </a:r>
            <a:endParaRPr lang="en-US" dirty="0"/>
          </a:p>
          <a:p>
            <a:r>
              <a:rPr lang="en-US" dirty="0"/>
              <a:t>A box </a:t>
            </a:r>
            <a:r>
              <a:rPr lang="en-US" i="1" dirty="0"/>
              <a:t>k</a:t>
            </a:r>
            <a:r>
              <a:rPr lang="en-US" dirty="0"/>
              <a:t> can only be stacked on top of a box </a:t>
            </a:r>
            <a:r>
              <a:rPr lang="en-US" i="1" dirty="0"/>
              <a:t>m</a:t>
            </a:r>
            <a:r>
              <a:rPr lang="en-US" dirty="0"/>
              <a:t> if the </a:t>
            </a:r>
            <a:r>
              <a:rPr lang="en-US" dirty="0" err="1"/>
              <a:t>w</a:t>
            </a:r>
            <a:r>
              <a:rPr lang="en-US" baseline="-25000" dirty="0" err="1"/>
              <a:t>k</a:t>
            </a:r>
            <a:r>
              <a:rPr lang="en-US" baseline="-25000" dirty="0"/>
              <a:t> </a:t>
            </a:r>
            <a:r>
              <a:rPr lang="en-US" dirty="0">
                <a:sym typeface="Symbol" panose="05050102010706020507"/>
              </a:rPr>
              <a:t></a:t>
            </a:r>
            <a:r>
              <a:rPr lang="en-US" dirty="0"/>
              <a:t> </a:t>
            </a:r>
            <a:r>
              <a:rPr lang="en-US" dirty="0" err="1"/>
              <a:t>w</a:t>
            </a:r>
            <a:r>
              <a:rPr lang="en-US" baseline="-25000" dirty="0" err="1"/>
              <a:t>m</a:t>
            </a:r>
            <a:r>
              <a:rPr lang="en-US" dirty="0"/>
              <a:t> and </a:t>
            </a:r>
            <a:r>
              <a:rPr lang="en-US" dirty="0" err="1"/>
              <a:t>d</a:t>
            </a:r>
            <a:r>
              <a:rPr lang="en-US" baseline="-25000" dirty="0" err="1"/>
              <a:t>k</a:t>
            </a:r>
            <a:r>
              <a:rPr lang="en-US" dirty="0"/>
              <a:t> </a:t>
            </a:r>
            <a:r>
              <a:rPr lang="en-US" dirty="0">
                <a:sym typeface="Symbol" panose="05050102010706020507"/>
              </a:rPr>
              <a:t></a:t>
            </a:r>
            <a:r>
              <a:rPr lang="en-US" dirty="0"/>
              <a:t> d</a:t>
            </a:r>
            <a:r>
              <a:rPr lang="en-US" baseline="-25000" dirty="0"/>
              <a:t>m</a:t>
            </a:r>
            <a:r>
              <a:rPr lang="en-US" dirty="0"/>
              <a:t>.</a:t>
            </a:r>
            <a:endParaRPr lang="en-US" dirty="0"/>
          </a:p>
          <a:p>
            <a:pPr lvl="1"/>
            <a:r>
              <a:rPr lang="en-US" dirty="0"/>
              <a:t>Note that it’s possible that for any given two boxes, neither may be stacked on the other.</a:t>
            </a: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5027400" y="5371200"/>
            <a:ext cx="3273840" cy="68076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191"/>
    </mc:Choice>
    <mc:Fallback>
      <p:transition spd="slow" advTm="87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subtree containing keys from </a:t>
            </a:r>
            <a:r>
              <a:rPr lang="en-US" dirty="0" err="1"/>
              <a:t>i</a:t>
            </a:r>
            <a:r>
              <a:rPr lang="en-US" dirty="0"/>
              <a:t> to j, let e[</a:t>
            </a:r>
            <a:r>
              <a:rPr lang="en-US"/>
              <a:t>i,j</a:t>
            </a:r>
            <a:r>
              <a:rPr lang="en-US" dirty="0"/>
              <a:t>] be the expected cost of searching that subtree </a:t>
            </a:r>
            <a:endParaRPr lang="en-US" dirty="0"/>
          </a:p>
          <a:p>
            <a:pPr lvl="1"/>
            <a:r>
              <a:rPr lang="en-US" dirty="0"/>
              <a:t>(given item and failure probabilities)</a:t>
            </a:r>
            <a:endParaRPr lang="en-US" dirty="0"/>
          </a:p>
          <a:p>
            <a:r>
              <a:rPr lang="en-US" dirty="0"/>
              <a:t>Let w(</a:t>
            </a:r>
            <a:r>
              <a:rPr lang="en-US" dirty="0" err="1"/>
              <a:t>i,j</a:t>
            </a:r>
            <a:r>
              <a:rPr lang="en-US" dirty="0"/>
              <a:t>) be the probability that the target element is  in that subtree.</a:t>
            </a:r>
            <a:endParaRPr lang="en-US" dirty="0"/>
          </a:p>
          <a:p>
            <a:r>
              <a:rPr lang="en-US" dirty="0"/>
              <a:t>Then, if r (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>
                <a:sym typeface="Symbol" panose="05050102010706020507"/>
              </a:rPr>
              <a:t> r </a:t>
            </a:r>
            <a:r>
              <a:rPr lang="en-US" dirty="0"/>
              <a:t> j) is the root of the subtree containing keys from </a:t>
            </a:r>
            <a:r>
              <a:rPr lang="en-US" dirty="0" err="1"/>
              <a:t>i</a:t>
            </a:r>
            <a:r>
              <a:rPr lang="en-US" dirty="0"/>
              <a:t> to j, </a:t>
            </a:r>
            <a:endParaRPr lang="en-US" dirty="0"/>
          </a:p>
          <a:p>
            <a:r>
              <a:rPr lang="en-US" dirty="0"/>
              <a:t>e[</a:t>
            </a:r>
            <a:r>
              <a:rPr lang="en-US" dirty="0" err="1"/>
              <a:t>i,j</a:t>
            </a:r>
            <a:r>
              <a:rPr lang="en-US" dirty="0"/>
              <a:t>] = </a:t>
            </a:r>
            <a:r>
              <a:rPr lang="en-US" dirty="0" err="1"/>
              <a:t>min</a:t>
            </a:r>
            <a:r>
              <a:rPr lang="en-US" baseline="-25000" dirty="0" err="1"/>
              <a:t>r</a:t>
            </a:r>
            <a:r>
              <a:rPr lang="en-US" dirty="0"/>
              <a:t>(e[i,r-1] + e[r+1,j] + w[</a:t>
            </a:r>
            <a:r>
              <a:rPr lang="en-US" dirty="0" err="1"/>
              <a:t>i,j</a:t>
            </a:r>
            <a:r>
              <a:rPr lang="en-US" dirty="0"/>
              <a:t>])</a:t>
            </a: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1451160" y="1539360"/>
            <a:ext cx="7263360" cy="319788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023"/>
    </mc:Choice>
    <mc:Fallback>
      <p:transition spd="slow" advTm="102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776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en-US" sz="900" b="1">
                <a:latin typeface="Arial" panose="020B0604020202020204" pitchFamily="34" charset="0"/>
              </a:rPr>
              <a:t>Copyright </a:t>
            </a:r>
            <a:r>
              <a:rPr lang="en-US" altLang="en-US" sz="900" b="1">
                <a:latin typeface="Arial" panose="020B0604020202020204" pitchFamily="34" charset="0"/>
                <a:cs typeface="Arial" panose="020B0604020202020204" pitchFamily="34" charset="0"/>
              </a:rPr>
              <a:t>© The McGraw-Hill Companies, Inc. Permission required for reproduction or display.</a:t>
            </a:r>
            <a:endParaRPr lang="en-US" altLang="en-US" sz="900" b="1">
              <a:latin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endParaRPr lang="en-US" altLang="en-US"/>
          </a:p>
        </p:txBody>
      </p:sp>
      <p:pic>
        <p:nvPicPr>
          <p:cNvPr id="19460" name="Picture 4" descr="optimal_BST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04825"/>
            <a:ext cx="9144000" cy="597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86"/>
    </mc:Choice>
    <mc:Fallback>
      <p:transition spd="slow" advTm="7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776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en-US" sz="900" b="1">
                <a:latin typeface="Arial" panose="020B0604020202020204" pitchFamily="34" charset="0"/>
              </a:rPr>
              <a:t>Copyright </a:t>
            </a:r>
            <a:r>
              <a:rPr lang="en-US" altLang="en-US" sz="900" b="1">
                <a:latin typeface="Arial" panose="020B0604020202020204" pitchFamily="34" charset="0"/>
                <a:cs typeface="Arial" panose="020B0604020202020204" pitchFamily="34" charset="0"/>
              </a:rPr>
              <a:t>© The McGraw-Hill Companies, Inc. Permission required for reproduction or display.</a:t>
            </a:r>
            <a:endParaRPr lang="en-US" altLang="en-US" sz="900" b="1">
              <a:latin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endParaRPr lang="en-US" altLang="en-US"/>
          </a:p>
        </p:txBody>
      </p:sp>
      <p:pic>
        <p:nvPicPr>
          <p:cNvPr id="20484" name="Picture 4" descr="fig15-8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14313"/>
            <a:ext cx="8915400" cy="659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Ink 1"/>
          <p:cNvSpPr/>
          <p:nvPr/>
        </p:nvSpPr>
        <p:spPr bwMode="auto">
          <a:xfrm>
            <a:off x="150120" y="293760"/>
            <a:ext cx="7084440" cy="4410360"/>
          </a:xfrm>
          <a:prstGeom prst="rect">
            <a:avLst/>
          </a:prstGeom>
        </p:spPr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799"/>
    </mc:Choice>
    <mc:Fallback>
      <p:transition spd="slow" advTm="166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Dropping a Cell Phone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Suppose you have designed a new, tough case for a cell phone, and you want to know </a:t>
            </a:r>
            <a:endParaRPr lang="en-US" dirty="0"/>
          </a:p>
          <a:p>
            <a:pPr lvl="1"/>
            <a:r>
              <a:rPr lang="en-US" dirty="0"/>
              <a:t>“from how many inches can someone drop a cell phone without it breaking?”</a:t>
            </a:r>
            <a:endParaRPr lang="en-US" dirty="0"/>
          </a:p>
          <a:p>
            <a:r>
              <a:rPr lang="en-US" dirty="0"/>
              <a:t>Assume you have </a:t>
            </a:r>
            <a:r>
              <a:rPr lang="en-US" i="1" dirty="0"/>
              <a:t>c</a:t>
            </a:r>
            <a:r>
              <a:rPr lang="en-US" dirty="0"/>
              <a:t> cell phones, and you only care about people dropping it from reasonable heights, so there is a maximum height of </a:t>
            </a:r>
            <a:r>
              <a:rPr lang="en-US" i="1" dirty="0"/>
              <a:t>h </a:t>
            </a:r>
            <a:r>
              <a:rPr lang="en-US" dirty="0"/>
              <a:t>inches.  </a:t>
            </a:r>
            <a:endParaRPr lang="en-US" dirty="0"/>
          </a:p>
          <a:p>
            <a:r>
              <a:rPr lang="en-US" dirty="0"/>
              <a:t>If a cell phone doesn’t break, assume it is just as good as new (you can test with it again at a greater height).</a:t>
            </a:r>
            <a:endParaRPr lang="en-US" dirty="0"/>
          </a:p>
          <a:p>
            <a:r>
              <a:rPr lang="en-US" dirty="0"/>
              <a:t>Goal:  Minimize the number of drops (trials) needed in the worst case.</a:t>
            </a: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3517920" y="3117960"/>
            <a:ext cx="2003040" cy="75852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135"/>
    </mc:Choice>
    <mc:Fallback>
      <p:transition spd="slow" advTm="92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Dropping a Cell Phone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638800"/>
          </a:xfrm>
        </p:spPr>
        <p:txBody>
          <a:bodyPr>
            <a:normAutofit/>
          </a:bodyPr>
          <a:lstStyle/>
          <a:p>
            <a:r>
              <a:rPr lang="en-US" dirty="0"/>
              <a:t>Call this problem </a:t>
            </a:r>
            <a:r>
              <a:rPr lang="en-US" dirty="0" err="1"/>
              <a:t>phonebreak</a:t>
            </a:r>
            <a:r>
              <a:rPr lang="en-US" dirty="0"/>
              <a:t>(</a:t>
            </a:r>
            <a:r>
              <a:rPr lang="en-US" i="1" dirty="0" err="1"/>
              <a:t>c,h</a:t>
            </a:r>
            <a:r>
              <a:rPr lang="en-US" dirty="0"/>
              <a:t>)</a:t>
            </a:r>
            <a:endParaRPr lang="en-US" dirty="0"/>
          </a:p>
          <a:p>
            <a:r>
              <a:rPr lang="en-US" dirty="0"/>
              <a:t>Special case:  If we have 1 cell phone, all we can do is drop it from 1”, 2”, etc. until it breaks.  So </a:t>
            </a:r>
            <a:r>
              <a:rPr lang="en-US" i="1" dirty="0"/>
              <a:t>h</a:t>
            </a:r>
            <a:r>
              <a:rPr lang="en-US" dirty="0"/>
              <a:t> trials in worst case.</a:t>
            </a:r>
            <a:endParaRPr lang="en-US" dirty="0"/>
          </a:p>
          <a:p>
            <a:r>
              <a:rPr lang="en-US" dirty="0"/>
              <a:t>If a cell phone breaks after dropping from </a:t>
            </a:r>
            <a:r>
              <a:rPr lang="en-US" i="1" dirty="0" err="1"/>
              <a:t>i</a:t>
            </a:r>
            <a:r>
              <a:rPr lang="en-US" dirty="0"/>
              <a:t> inches, the problem reduces to </a:t>
            </a:r>
            <a:r>
              <a:rPr lang="en-US" dirty="0" err="1"/>
              <a:t>phonebreak</a:t>
            </a:r>
            <a:r>
              <a:rPr lang="en-US" dirty="0"/>
              <a:t>(</a:t>
            </a:r>
            <a:r>
              <a:rPr lang="en-US" i="1" dirty="0"/>
              <a:t>c-1,i-1</a:t>
            </a:r>
            <a:r>
              <a:rPr lang="en-US" dirty="0"/>
              <a:t>)</a:t>
            </a:r>
            <a:endParaRPr lang="en-US" dirty="0"/>
          </a:p>
          <a:p>
            <a:r>
              <a:rPr lang="en-US" dirty="0"/>
              <a:t>If a cell phone doesn’t break after dropping from </a:t>
            </a:r>
            <a:r>
              <a:rPr lang="en-US" i="1" dirty="0" err="1"/>
              <a:t>i</a:t>
            </a:r>
            <a:r>
              <a:rPr lang="en-US" dirty="0"/>
              <a:t> inches, the problem reduces to </a:t>
            </a:r>
            <a:r>
              <a:rPr lang="en-US" dirty="0" err="1"/>
              <a:t>phonebreak</a:t>
            </a:r>
            <a:r>
              <a:rPr lang="en-US" dirty="0"/>
              <a:t>(</a:t>
            </a:r>
            <a:r>
              <a:rPr lang="en-US" i="1" dirty="0" err="1"/>
              <a:t>c,h-i</a:t>
            </a:r>
            <a:r>
              <a:rPr lang="en-US" dirty="0"/>
              <a:t>) (*)</a:t>
            </a:r>
            <a:endParaRPr lang="en-US" dirty="0"/>
          </a:p>
          <a:p>
            <a:pPr lvl="1"/>
            <a:r>
              <a:rPr lang="en-US" dirty="0"/>
              <a:t>(*):  </a:t>
            </a:r>
            <a:r>
              <a:rPr lang="en-US" i="1" dirty="0"/>
              <a:t>h-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is the number of trials.  Of course, they all are at a higher height than </a:t>
            </a:r>
            <a:r>
              <a:rPr lang="en-US" i="1" dirty="0"/>
              <a:t>i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3505680" y="1582560"/>
            <a:ext cx="3781080" cy="89784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292"/>
    </mc:Choice>
    <mc:Fallback>
      <p:transition spd="slow" advTm="80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Dropping a Cell Phone III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638800"/>
          </a:xfrm>
        </p:spPr>
        <p:txBody>
          <a:bodyPr>
            <a:normAutofit/>
          </a:bodyPr>
          <a:lstStyle/>
          <a:p>
            <a:r>
              <a:rPr lang="en-US" dirty="0"/>
              <a:t>So for a given height i, the worst case is: </a:t>
            </a:r>
            <a:endParaRPr lang="en-US" dirty="0"/>
          </a:p>
          <a:p>
            <a:r>
              <a:rPr lang="en-US" dirty="0" err="1"/>
              <a:t>phonebreak</a:t>
            </a:r>
            <a:r>
              <a:rPr lang="en-US" dirty="0"/>
              <a:t>(</a:t>
            </a:r>
            <a:r>
              <a:rPr lang="en-US" i="1" dirty="0" err="1"/>
              <a:t>c,i</a:t>
            </a:r>
            <a:r>
              <a:rPr lang="en-US" dirty="0"/>
              <a:t>) = 1 + max(</a:t>
            </a:r>
            <a:r>
              <a:rPr lang="en-US" dirty="0" err="1"/>
              <a:t>phonebreak</a:t>
            </a:r>
            <a:r>
              <a:rPr lang="en-US" dirty="0"/>
              <a:t>(c-1,i-1), </a:t>
            </a:r>
            <a:r>
              <a:rPr lang="en-US" dirty="0" err="1"/>
              <a:t>phonebreak</a:t>
            </a:r>
            <a:r>
              <a:rPr lang="en-US" dirty="0"/>
              <a:t>(</a:t>
            </a:r>
            <a:r>
              <a:rPr lang="en-US" i="1" dirty="0" err="1"/>
              <a:t>c,h</a:t>
            </a:r>
            <a:r>
              <a:rPr lang="en-US" i="1" dirty="0"/>
              <a:t>-i</a:t>
            </a:r>
            <a:r>
              <a:rPr lang="en-US" dirty="0"/>
              <a:t>))</a:t>
            </a:r>
            <a:endParaRPr lang="en-US" dirty="0"/>
          </a:p>
          <a:p>
            <a:r>
              <a:rPr lang="en-US" dirty="0">
                <a:sym typeface="Symbol" panose="05050102010706020507" pitchFamily="18" charset="2"/>
              </a:rPr>
              <a:t>So the minimum number of phones to drop in the worst case is:</a:t>
            </a:r>
            <a:endParaRPr lang="en-US" dirty="0">
              <a:sym typeface="Symbol" panose="05050102010706020507" pitchFamily="18" charset="2"/>
            </a:endParaRPr>
          </a:p>
          <a:p>
            <a:pPr>
              <a:spcBef>
                <a:spcPts val="0"/>
              </a:spcBef>
            </a:pPr>
            <a:r>
              <a:rPr lang="en-US" dirty="0" err="1"/>
              <a:t>phonebreak</a:t>
            </a:r>
            <a:r>
              <a:rPr lang="en-US" dirty="0"/>
              <a:t>(</a:t>
            </a:r>
            <a:r>
              <a:rPr lang="en-US" i="1" dirty="0" err="1"/>
              <a:t>c,h</a:t>
            </a:r>
            <a:r>
              <a:rPr lang="en-US" dirty="0"/>
              <a:t>) = 1 + min(</a:t>
            </a:r>
            <a:r>
              <a:rPr lang="en-US" dirty="0" err="1"/>
              <a:t>phonebreak</a:t>
            </a:r>
            <a:r>
              <a:rPr lang="en-US" dirty="0"/>
              <a:t>(</a:t>
            </a:r>
            <a:r>
              <a:rPr lang="en-US" i="1" dirty="0" err="1"/>
              <a:t>c,i</a:t>
            </a:r>
            <a:r>
              <a:rPr lang="en-US" dirty="0"/>
              <a:t>))</a:t>
            </a:r>
            <a:endParaRPr lang="en-US" dirty="0"/>
          </a:p>
          <a:p>
            <a:pPr marL="457200" lvl="1" indent="0">
              <a:spcBef>
                <a:spcPts val="0"/>
              </a:spcBef>
              <a:buNone/>
            </a:pPr>
            <a:r>
              <a:rPr lang="en-US" sz="1800" dirty="0"/>
              <a:t>                                                      i</a:t>
            </a:r>
            <a:r>
              <a:rPr lang="en-US" sz="1800" dirty="0">
                <a:sym typeface="Symbol" panose="05050102010706020507" pitchFamily="18" charset="2"/>
              </a:rPr>
              <a:t>{</a:t>
            </a:r>
            <a:r>
              <a:rPr lang="en-US" sz="1800" i="1" dirty="0">
                <a:sym typeface="Symbol" panose="05050102010706020507" pitchFamily="18" charset="2"/>
              </a:rPr>
              <a:t>1,2,…,h</a:t>
            </a:r>
            <a:r>
              <a:rPr lang="en-US" sz="1800" dirty="0">
                <a:sym typeface="Symbol" panose="05050102010706020507" pitchFamily="18" charset="2"/>
              </a:rPr>
              <a:t>}</a:t>
            </a:r>
            <a:endParaRPr lang="en-US" sz="1800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901"/>
    </mc:Choice>
    <mc:Fallback>
      <p:transition spd="slow" advTm="679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Shortest </a:t>
            </a:r>
            <a:r>
              <a:rPr lang="en-US" dirty="0" err="1"/>
              <a:t>Bitonic</a:t>
            </a:r>
            <a:r>
              <a:rPr lang="en-US" dirty="0"/>
              <a:t> Tour for TSP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way to get a possibly better tour than using some arbitrary order of cities is to do a </a:t>
            </a:r>
            <a:r>
              <a:rPr lang="en-US" dirty="0" err="1"/>
              <a:t>Bitonic</a:t>
            </a:r>
            <a:r>
              <a:rPr lang="en-US" dirty="0"/>
              <a:t> Tour.  </a:t>
            </a:r>
            <a:endParaRPr lang="en-US" dirty="0"/>
          </a:p>
          <a:p>
            <a:r>
              <a:rPr lang="en-US" dirty="0"/>
              <a:t>Start at the southernmost city, go north to the northernmost city, then come back south.</a:t>
            </a:r>
            <a:endParaRPr lang="en-US" dirty="0"/>
          </a:p>
          <a:p>
            <a:r>
              <a:rPr lang="en-US" dirty="0"/>
              <a:t>There are a number of such tours, we want to find the shortest.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1225800" y="749520"/>
            <a:ext cx="6155280" cy="468756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184"/>
    </mc:Choice>
    <mc:Fallback>
      <p:transition spd="slow" advTm="75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Shortest </a:t>
            </a:r>
            <a:r>
              <a:rPr lang="en-US" dirty="0" err="1"/>
              <a:t>Bitonic</a:t>
            </a:r>
            <a:r>
              <a:rPr lang="en-US" dirty="0"/>
              <a:t> Tour for TSP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Idea:  Scan south to north, maintaining optimal possibilities for each part of the tour.</a:t>
            </a:r>
            <a:endParaRPr lang="en-US" dirty="0"/>
          </a:p>
          <a:p>
            <a:r>
              <a:rPr lang="en-US" dirty="0"/>
              <a:t>Sort the cities from south to north.  Assume you know the direct route distance between each pair of cities.</a:t>
            </a:r>
            <a:endParaRPr lang="en-US" dirty="0"/>
          </a:p>
          <a:p>
            <a:pPr lvl="1"/>
            <a:r>
              <a:rPr lang="en-US" dirty="0"/>
              <a:t>If there is no direct route, assume it is some arbitrarily large number (such as Java’s </a:t>
            </a:r>
            <a:r>
              <a:rPr lang="en-US" dirty="0" err="1"/>
              <a:t>Integer.MAX_VALUE</a:t>
            </a:r>
            <a:r>
              <a:rPr lang="en-US" dirty="0"/>
              <a:t>)</a:t>
            </a:r>
            <a:endParaRPr lang="en-US" dirty="0"/>
          </a:p>
          <a:p>
            <a:r>
              <a:rPr lang="en-US" dirty="0"/>
              <a:t>The subproblems are paths </a:t>
            </a:r>
            <a:r>
              <a:rPr lang="en-US" dirty="0" err="1"/>
              <a:t>P</a:t>
            </a:r>
            <a:r>
              <a:rPr lang="en-US" baseline="-25000" dirty="0" err="1"/>
              <a:t>ij</a:t>
            </a:r>
            <a:r>
              <a:rPr lang="en-US" dirty="0"/>
              <a:t> with i </a:t>
            </a:r>
            <a:r>
              <a:rPr lang="en-US" dirty="0">
                <a:sym typeface="Symbol" panose="05050102010706020507" pitchFamily="18" charset="2"/>
              </a:rPr>
              <a:t> j.  Start at p</a:t>
            </a:r>
            <a:r>
              <a:rPr lang="en-US" baseline="-25000" dirty="0">
                <a:sym typeface="Symbol" panose="05050102010706020507" pitchFamily="18" charset="2"/>
              </a:rPr>
              <a:t>i</a:t>
            </a:r>
            <a:r>
              <a:rPr lang="en-US" dirty="0">
                <a:sym typeface="Symbol" panose="05050102010706020507" pitchFamily="18" charset="2"/>
              </a:rPr>
              <a:t>, go west to p</a:t>
            </a:r>
            <a:r>
              <a:rPr lang="en-US" baseline="-25000" dirty="0">
                <a:sym typeface="Symbol" panose="05050102010706020507" pitchFamily="18" charset="2"/>
              </a:rPr>
              <a:t>1</a:t>
            </a:r>
            <a:r>
              <a:rPr lang="en-US" dirty="0">
                <a:sym typeface="Symbol" panose="05050102010706020507" pitchFamily="18" charset="2"/>
              </a:rPr>
              <a:t> (stopping at zero or more cities on the way), then go east to </a:t>
            </a:r>
            <a:r>
              <a:rPr lang="en-US" dirty="0" err="1">
                <a:sym typeface="Symbol" panose="05050102010706020507" pitchFamily="18" charset="2"/>
              </a:rPr>
              <a:t>p</a:t>
            </a:r>
            <a:r>
              <a:rPr lang="en-US" baseline="-25000" dirty="0" err="1">
                <a:sym typeface="Symbol" panose="05050102010706020507" pitchFamily="18" charset="2"/>
              </a:rPr>
              <a:t>j</a:t>
            </a:r>
            <a:r>
              <a:rPr lang="en-US" dirty="0">
                <a:sym typeface="Symbol" panose="05050102010706020507" pitchFamily="18" charset="2"/>
              </a:rPr>
              <a:t>, picking up the other cities on the way.  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dirty="0">
                <a:sym typeface="Symbol" panose="05050102010706020507" pitchFamily="18" charset="2"/>
              </a:rPr>
              <a:t>p</a:t>
            </a:r>
            <a:r>
              <a:rPr lang="en-US" baseline="-25000" dirty="0">
                <a:sym typeface="Symbol" panose="05050102010706020507" pitchFamily="18" charset="2"/>
              </a:rPr>
              <a:t>i</a:t>
            </a:r>
            <a:r>
              <a:rPr lang="en-US" dirty="0">
                <a:sym typeface="Symbol" panose="05050102010706020507" pitchFamily="18" charset="2"/>
              </a:rPr>
              <a:t> may be p</a:t>
            </a:r>
            <a:r>
              <a:rPr lang="en-US" baseline="-25000" dirty="0">
                <a:sym typeface="Symbol" panose="05050102010706020507" pitchFamily="18" charset="2"/>
              </a:rPr>
              <a:t>1.</a:t>
            </a:r>
            <a:endParaRPr lang="en-US" dirty="0"/>
          </a:p>
          <a:p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4799160" y="5947920"/>
            <a:ext cx="1476720" cy="37728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085"/>
    </mc:Choice>
    <mc:Fallback>
      <p:transition spd="slow" advTm="78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South </a:t>
            </a:r>
            <a:r>
              <a:rPr lang="en-US" dirty="0">
                <a:sym typeface="Wingdings" panose="05000000000000000000" pitchFamily="2" charset="2"/>
              </a:rPr>
              <a:t> North Tour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0557"/>
            <a:ext cx="4038600" cy="4343598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40557"/>
            <a:ext cx="4038600" cy="4343598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764"/>
    </mc:Choice>
    <mc:Fallback>
      <p:transition spd="slow" advTm="49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South </a:t>
            </a:r>
            <a:r>
              <a:rPr lang="en-US" dirty="0">
                <a:sym typeface="Wingdings" panose="05000000000000000000" pitchFamily="2" charset="2"/>
              </a:rPr>
              <a:t> North Tour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0557"/>
            <a:ext cx="4038600" cy="4343598"/>
          </a:xfrm>
        </p:spPr>
      </p:pic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40557"/>
            <a:ext cx="4038600" cy="4343598"/>
          </a:xfrm>
        </p:spPr>
      </p:pic>
      <p:pic>
        <p:nvPicPr>
          <p:cNvPr id="13" name="Content Placeholder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592957"/>
            <a:ext cx="4038600" cy="434359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64"/>
    </mc:Choice>
    <mc:Fallback>
      <p:transition spd="slow" advTm="20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stacking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partial ordering of the boxes box</a:t>
            </a:r>
            <a:r>
              <a:rPr lang="en-US" baseline="-25000" dirty="0"/>
              <a:t>1</a:t>
            </a:r>
            <a:r>
              <a:rPr lang="en-US" dirty="0"/>
              <a:t>, box</a:t>
            </a:r>
            <a:r>
              <a:rPr lang="en-US" baseline="-25000" dirty="0"/>
              <a:t>2</a:t>
            </a:r>
            <a:r>
              <a:rPr lang="en-US" dirty="0"/>
              <a:t>, …, </a:t>
            </a:r>
            <a:r>
              <a:rPr lang="en-US" dirty="0" err="1"/>
              <a:t>box</a:t>
            </a:r>
            <a:r>
              <a:rPr lang="en-US" baseline="-25000" dirty="0" err="1"/>
              <a:t>n</a:t>
            </a:r>
            <a:r>
              <a:rPr lang="en-US" dirty="0"/>
              <a:t> such that for all </a:t>
            </a:r>
            <a:r>
              <a:rPr lang="en-US" i="1" dirty="0" err="1"/>
              <a:t>i,j</a:t>
            </a:r>
            <a:r>
              <a:rPr lang="en-US" dirty="0"/>
              <a:t> with </a:t>
            </a:r>
            <a:r>
              <a:rPr lang="en-US" i="1" dirty="0" err="1"/>
              <a:t>i</a:t>
            </a:r>
            <a:r>
              <a:rPr lang="en-US" i="1" dirty="0"/>
              <a:t>&lt;j</a:t>
            </a:r>
            <a:r>
              <a:rPr lang="en-US" dirty="0"/>
              <a:t>, box </a:t>
            </a:r>
            <a:r>
              <a:rPr lang="en-US" i="1" dirty="0"/>
              <a:t>j</a:t>
            </a:r>
            <a:r>
              <a:rPr lang="en-US" dirty="0"/>
              <a:t> cannot be stacked on top of box </a:t>
            </a:r>
            <a:r>
              <a:rPr lang="en-US" i="1" dirty="0" err="1"/>
              <a:t>i</a:t>
            </a:r>
            <a:r>
              <a:rPr lang="en-US" dirty="0"/>
              <a:t>.</a:t>
            </a:r>
            <a:endParaRPr lang="en-US" dirty="0"/>
          </a:p>
          <a:p>
            <a:pPr lvl="1"/>
            <a:r>
              <a:rPr lang="en-US" dirty="0"/>
              <a:t>Sort by base area.</a:t>
            </a:r>
            <a:endParaRPr lang="en-US" dirty="0"/>
          </a:p>
          <a:p>
            <a:r>
              <a:rPr lang="en-US" dirty="0"/>
              <a:t>Denote the height of the tallest stack of boxes with box j on the top as H(j).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1164600" y="4136400"/>
            <a:ext cx="6080400" cy="214920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429"/>
    </mc:Choice>
    <mc:Fallback>
      <p:transition spd="slow" advTm="130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South </a:t>
            </a:r>
            <a:r>
              <a:rPr lang="en-US" dirty="0">
                <a:sym typeface="Wingdings" panose="05000000000000000000" pitchFamily="2" charset="2"/>
              </a:rPr>
              <a:t> North Tour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0557"/>
            <a:ext cx="4038600" cy="4343598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40557"/>
            <a:ext cx="4038600" cy="4343598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677"/>
    </mc:Choice>
    <mc:Fallback>
      <p:transition spd="slow" advTm="42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South </a:t>
            </a:r>
            <a:r>
              <a:rPr lang="en-US" dirty="0">
                <a:sym typeface="Wingdings" panose="05000000000000000000" pitchFamily="2" charset="2"/>
              </a:rPr>
              <a:t> North Tour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0557"/>
            <a:ext cx="4038600" cy="4343598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40557"/>
            <a:ext cx="4038600" cy="4343598"/>
          </a:xfrm>
        </p:spPr>
      </p:pic>
      <p:sp>
        <p:nvSpPr>
          <p:cNvPr id="3" name="Ink 2"/>
          <p:cNvSpPr/>
          <p:nvPr/>
        </p:nvSpPr>
        <p:spPr bwMode="auto">
          <a:xfrm>
            <a:off x="5313240" y="3295800"/>
            <a:ext cx="2886840" cy="2414520"/>
          </a:xfrm>
          <a:prstGeom prst="rect">
            <a:avLst/>
          </a:prstGeom>
        </p:spPr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95"/>
    </mc:Choice>
    <mc:Fallback>
      <p:transition spd="slow" advTm="31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South </a:t>
            </a:r>
            <a:r>
              <a:rPr lang="en-US" dirty="0">
                <a:sym typeface="Wingdings" panose="05000000000000000000" pitchFamily="2" charset="2"/>
              </a:rPr>
              <a:t> North Tour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0557"/>
            <a:ext cx="4038600" cy="4343598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40557"/>
            <a:ext cx="4038600" cy="4343598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49"/>
    </mc:Choice>
    <mc:Fallback>
      <p:transition spd="slow" advTm="10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South </a:t>
            </a:r>
            <a:r>
              <a:rPr lang="en-US" dirty="0">
                <a:sym typeface="Wingdings" panose="05000000000000000000" pitchFamily="2" charset="2"/>
              </a:rPr>
              <a:t> North Tour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0557"/>
            <a:ext cx="4038600" cy="4343598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40557"/>
            <a:ext cx="4038600" cy="4343598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93"/>
    </mc:Choice>
    <mc:Fallback>
      <p:transition spd="slow" advTm="6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South </a:t>
            </a:r>
            <a:r>
              <a:rPr lang="en-US" dirty="0">
                <a:sym typeface="Wingdings" panose="05000000000000000000" pitchFamily="2" charset="2"/>
              </a:rPr>
              <a:t> North Tour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0557"/>
            <a:ext cx="4038600" cy="4343598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440557"/>
            <a:ext cx="4038600" cy="4343598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92"/>
    </mc:Choice>
    <mc:Fallback>
      <p:transition spd="slow" advTm="10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Bitonic</a:t>
            </a:r>
            <a:r>
              <a:rPr lang="en-US" dirty="0"/>
              <a:t> Tour for TSP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More details in Deliverable B Specification, and papers on the </a:t>
            </a:r>
            <a:r>
              <a:rPr lang="en-US" dirty="0" err="1"/>
              <a:t>Bitonic</a:t>
            </a:r>
            <a:r>
              <a:rPr lang="en-US" dirty="0"/>
              <a:t> Tour (see Topic Intros)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11"/>
    </mc:Choice>
    <mc:Fallback>
      <p:transition spd="slow" advTm="23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stacking III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Then the height of the tallest such stack of boxes </a:t>
            </a:r>
            <a:r>
              <a:rPr lang="en-US" u="sng" dirty="0"/>
              <a:t>with box j on the top</a:t>
            </a:r>
            <a:r>
              <a:rPr lang="en-US" dirty="0"/>
              <a:t> is given by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 the height of the tallest stack of boxes overall is given by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2766391" y="4953000"/>
          <a:ext cx="3260035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70" name="Equation" r:id="rId1" imgW="24993600" imgH="7010400" progId="Equation.3">
                  <p:embed/>
                </p:oleObj>
              </mc:Choice>
              <mc:Fallback>
                <p:oleObj name="Equation" r:id="rId1" imgW="24993600" imgH="7010400" progId="Equation.3">
                  <p:embed/>
                  <p:pic>
                    <p:nvPicPr>
                      <p:cNvPr id="0" name="Picture 426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766391" y="4953000"/>
                        <a:ext cx="3260035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2908985" y="2360612"/>
          <a:ext cx="3541241" cy="1149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71" name="Equation" r:id="rId3" imgW="34747200" imgH="11277600" progId="Equation.3">
                  <p:embed/>
                </p:oleObj>
              </mc:Choice>
              <mc:Fallback>
                <p:oleObj name="Equation" r:id="rId3" imgW="34747200" imgH="11277600" progId="Equation.3">
                  <p:embed/>
                  <p:pic>
                    <p:nvPicPr>
                      <p:cNvPr id="0" name="Picture 427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08985" y="2360612"/>
                        <a:ext cx="3541241" cy="1149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624"/>
    </mc:Choice>
    <mc:Fallback>
      <p:transition spd="slow" advTm="53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675" y="9525"/>
            <a:ext cx="8229600" cy="792162"/>
          </a:xfrm>
        </p:spPr>
        <p:txBody>
          <a:bodyPr/>
          <a:lstStyle/>
          <a:p>
            <a:r>
              <a:rPr lang="en-US" dirty="0"/>
              <a:t>Box Stacking IV:  Running Time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2117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You can have one of n boxes on top, for each of those boxes, building up the solution, you can have O(n) boxes adjacent to it.</a:t>
            </a:r>
            <a:endParaRPr lang="en-US" dirty="0"/>
          </a:p>
          <a:p>
            <a:pPr lvl="1"/>
            <a:r>
              <a:rPr lang="en-US" dirty="0"/>
              <a:t>Another way to say this is that you start with the box you can’t stack on anything (leftmost box in array).  </a:t>
            </a:r>
            <a:endParaRPr lang="en-US" dirty="0"/>
          </a:p>
          <a:p>
            <a:pPr lvl="1"/>
            <a:r>
              <a:rPr lang="en-US" dirty="0"/>
              <a:t>Then as you go up the array, the highest stack is the highest stack before that element, or the highest stack before that element plus its height. </a:t>
            </a:r>
            <a:endParaRPr lang="en-US" dirty="0"/>
          </a:p>
          <a:p>
            <a:r>
              <a:rPr lang="en-US" dirty="0"/>
              <a:t>You look at up to n boxes, up to n times, so it’s an O(n</a:t>
            </a:r>
            <a:r>
              <a:rPr lang="en-US" baseline="30000" dirty="0"/>
              <a:t>2</a:t>
            </a:r>
            <a:r>
              <a:rPr lang="en-US" dirty="0"/>
              <a:t>) algorithm.</a:t>
            </a:r>
            <a:endParaRPr lang="en-US" dirty="0"/>
          </a:p>
          <a:p>
            <a:r>
              <a:rPr lang="en-US" dirty="0"/>
              <a:t>A really good set of mini-lectures on solving various dynamic programming problems is found </a:t>
            </a:r>
            <a:r>
              <a:rPr lang="en-US" dirty="0">
                <a:hlinkClick r:id="rId1"/>
              </a:rPr>
              <a:t>here.</a:t>
            </a:r>
            <a:endParaRPr lang="en-US" dirty="0"/>
          </a:p>
          <a:p>
            <a:pPr lvl="1"/>
            <a:r>
              <a:rPr lang="en-US" dirty="0"/>
              <a:t>You need a 3</a:t>
            </a:r>
            <a:r>
              <a:rPr lang="en-US" baseline="30000" dirty="0"/>
              <a:t>rd</a:t>
            </a:r>
            <a:r>
              <a:rPr lang="en-US" dirty="0"/>
              <a:t>-party flash-playing app to play it.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733"/>
    </mc:Choice>
    <mc:Fallback>
      <p:transition spd="slow" advTm="73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BST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that the cost of searching a binary search tree for an item is the number of nodes visited (the number of items looked at).</a:t>
            </a:r>
            <a:endParaRPr lang="en-US" dirty="0"/>
          </a:p>
          <a:p>
            <a:pPr lvl="1"/>
            <a:r>
              <a:rPr lang="en-US" dirty="0"/>
              <a:t>If the item isn’t in the tree, you look at items until you get to a leaf and then return failure.</a:t>
            </a:r>
            <a:endParaRPr lang="en-US" dirty="0"/>
          </a:p>
          <a:p>
            <a:r>
              <a:rPr lang="en-US" dirty="0"/>
              <a:t>Suppose we want to set up a binary search tree to minimize the total cost of searching.</a:t>
            </a:r>
            <a:endParaRPr lang="en-US" dirty="0"/>
          </a:p>
          <a:p>
            <a:pPr lvl="1"/>
            <a:r>
              <a:rPr lang="en-US" dirty="0"/>
              <a:t>We need to know the probability of searching for any given item, and the probabilities of searching for each item not in the tree.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579"/>
    </mc:Choice>
    <mc:Fallback>
      <p:transition spd="slow" advTm="75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2"/>
          <p:cNvSpPr txBox="1">
            <a:spLocks noChangeArrowheads="1"/>
          </p:cNvSpPr>
          <p:nvPr/>
        </p:nvSpPr>
        <p:spPr bwMode="auto">
          <a:xfrm>
            <a:off x="0" y="0"/>
            <a:ext cx="9144000" cy="776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en-US" sz="900" b="1">
                <a:latin typeface="Arial" panose="020B0604020202020204" pitchFamily="34" charset="0"/>
              </a:rPr>
              <a:t>Copyright </a:t>
            </a:r>
            <a:r>
              <a:rPr lang="en-US" altLang="en-US" sz="900" b="1">
                <a:latin typeface="Arial" panose="020B0604020202020204" pitchFamily="34" charset="0"/>
                <a:cs typeface="Arial" panose="020B0604020202020204" pitchFamily="34" charset="0"/>
              </a:rPr>
              <a:t>© The McGraw-Hill Companies, Inc. Permission required for reproduction or display.</a:t>
            </a:r>
            <a:endParaRPr lang="en-US" altLang="en-US" sz="900" b="1">
              <a:latin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endParaRPr lang="en-US" altLang="en-US"/>
          </a:p>
        </p:txBody>
      </p:sp>
      <p:pic>
        <p:nvPicPr>
          <p:cNvPr id="18437" name="Picture 5" descr="fig15-7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8144"/>
            <a:ext cx="9144000" cy="637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Ink 1"/>
          <p:cNvSpPr/>
          <p:nvPr/>
        </p:nvSpPr>
        <p:spPr bwMode="auto">
          <a:xfrm>
            <a:off x="325440" y="413280"/>
            <a:ext cx="8043480" cy="5469120"/>
          </a:xfrm>
          <a:prstGeom prst="rect">
            <a:avLst/>
          </a:prstGeom>
        </p:spPr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32"/>
    </mc:Choice>
    <mc:Fallback>
      <p:transition spd="slow" advTm="83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Cost of searching a BST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53" y="1600200"/>
            <a:ext cx="3752294" cy="4525963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</a:t>
            </a:r>
            <a:r>
              <a:rPr lang="en-US" dirty="0" err="1"/>
              <a:t>k</a:t>
            </a:r>
            <a:r>
              <a:rPr lang="en-US" baseline="-25000" dirty="0" err="1"/>
              <a:t>j</a:t>
            </a:r>
            <a:r>
              <a:rPr lang="en-US" dirty="0"/>
              <a:t> is the search target with probability </a:t>
            </a:r>
            <a:r>
              <a:rPr lang="en-US" dirty="0" err="1"/>
              <a:t>p</a:t>
            </a:r>
            <a:r>
              <a:rPr lang="en-US" baseline="-25000" dirty="0" err="1"/>
              <a:t>j</a:t>
            </a:r>
            <a:endParaRPr lang="en-US" dirty="0"/>
          </a:p>
          <a:p>
            <a:r>
              <a:rPr lang="en-US" dirty="0"/>
              <a:t>Someone searches for a missing element (</a:t>
            </a:r>
            <a:r>
              <a:rPr lang="en-US" dirty="0" err="1"/>
              <a:t>d</a:t>
            </a:r>
            <a:r>
              <a:rPr lang="en-US" baseline="-25000" dirty="0" err="1"/>
              <a:t>j</a:t>
            </a:r>
            <a:r>
              <a:rPr lang="en-US" dirty="0"/>
              <a:t>) between keys </a:t>
            </a:r>
            <a:r>
              <a:rPr lang="en-US" dirty="0" err="1"/>
              <a:t>k</a:t>
            </a:r>
            <a:r>
              <a:rPr lang="en-US" baseline="-25000" dirty="0" err="1"/>
              <a:t>j</a:t>
            </a:r>
            <a:r>
              <a:rPr lang="en-US" dirty="0"/>
              <a:t> and k</a:t>
            </a:r>
            <a:r>
              <a:rPr lang="en-US" baseline="-25000" dirty="0"/>
              <a:t>j+1</a:t>
            </a:r>
            <a:r>
              <a:rPr lang="en-US" dirty="0"/>
              <a:t> with probability </a:t>
            </a:r>
            <a:r>
              <a:rPr lang="en-US" dirty="0" err="1"/>
              <a:t>q</a:t>
            </a:r>
            <a:r>
              <a:rPr lang="en-US" baseline="-25000" dirty="0" err="1"/>
              <a:t>j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/>
              <a:t>q</a:t>
            </a:r>
            <a:r>
              <a:rPr lang="en-US" baseline="-25000" dirty="0"/>
              <a:t>0</a:t>
            </a:r>
            <a:r>
              <a:rPr lang="en-US" dirty="0"/>
              <a:t> is the probability of searching for an element with key less than k</a:t>
            </a:r>
            <a:r>
              <a:rPr lang="en-US" baseline="-25000" dirty="0"/>
              <a:t>1</a:t>
            </a:r>
            <a:r>
              <a:rPr lang="en-US" dirty="0"/>
              <a:t> (d</a:t>
            </a:r>
            <a:r>
              <a:rPr lang="en-US" baseline="-25000" dirty="0"/>
              <a:t>0</a:t>
            </a:r>
            <a:r>
              <a:rPr lang="en-US" dirty="0"/>
              <a:t>).</a:t>
            </a:r>
            <a:endParaRPr lang="en-US" dirty="0"/>
          </a:p>
          <a:p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5529240" y="1514520"/>
            <a:ext cx="2039040" cy="194004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928"/>
    </mc:Choice>
    <mc:Fallback>
      <p:transition spd="slow" advTm="34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Cost of searching a BST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53" y="1600200"/>
            <a:ext cx="3752294" cy="4525963"/>
          </a:xfrm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</p:nvPr>
        </p:nvGraphicFramePr>
        <p:xfrm>
          <a:off x="4648200" y="1600200"/>
          <a:ext cx="4038600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9650"/>
                <a:gridCol w="1009650"/>
                <a:gridCol w="1009650"/>
                <a:gridCol w="100965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Depth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Prob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2.80</a:t>
                      </a:r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119"/>
    </mc:Choice>
    <mc:Fallback>
      <p:transition spd="slow" advTm="67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Substructure in Optimal BST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an optimal BST </a:t>
            </a:r>
            <a:r>
              <a:rPr lang="en-US" i="1" dirty="0"/>
              <a:t>T</a:t>
            </a:r>
            <a:r>
              <a:rPr lang="en-US" dirty="0"/>
              <a:t> has a subtree </a:t>
            </a:r>
            <a:r>
              <a:rPr lang="en-US" i="1" dirty="0"/>
              <a:t>T’</a:t>
            </a:r>
            <a:r>
              <a:rPr lang="en-US" dirty="0"/>
              <a:t> containing keys </a:t>
            </a:r>
            <a:r>
              <a:rPr lang="en-US" dirty="0" err="1"/>
              <a:t>k</a:t>
            </a:r>
            <a:r>
              <a:rPr lang="en-US" baseline="-25000" dirty="0" err="1"/>
              <a:t>i</a:t>
            </a:r>
            <a:r>
              <a:rPr lang="en-US" dirty="0"/>
              <a:t>,…,</a:t>
            </a:r>
            <a:r>
              <a:rPr lang="en-US" dirty="0" err="1"/>
              <a:t>k</a:t>
            </a:r>
            <a:r>
              <a:rPr lang="en-US" baseline="-25000" dirty="0" err="1"/>
              <a:t>j</a:t>
            </a:r>
            <a:r>
              <a:rPr lang="en-US" dirty="0"/>
              <a:t>, then </a:t>
            </a:r>
            <a:r>
              <a:rPr lang="en-US" i="1" dirty="0"/>
              <a:t>T’</a:t>
            </a:r>
            <a:r>
              <a:rPr lang="en-US" dirty="0"/>
              <a:t> must be optimal for a BST with keys </a:t>
            </a:r>
            <a:r>
              <a:rPr lang="en-US" dirty="0" err="1"/>
              <a:t>k</a:t>
            </a:r>
            <a:r>
              <a:rPr lang="en-US" baseline="-25000" dirty="0" err="1"/>
              <a:t>i</a:t>
            </a:r>
            <a:r>
              <a:rPr lang="en-US" dirty="0"/>
              <a:t>,…,</a:t>
            </a:r>
            <a:r>
              <a:rPr lang="en-US" dirty="0" err="1"/>
              <a:t>k</a:t>
            </a:r>
            <a:r>
              <a:rPr lang="en-US" baseline="-25000" dirty="0" err="1"/>
              <a:t>j</a:t>
            </a:r>
            <a:r>
              <a:rPr lang="en-US" dirty="0"/>
              <a:t> and dummy keys d</a:t>
            </a:r>
            <a:r>
              <a:rPr lang="en-US" baseline="-25000" dirty="0"/>
              <a:t>i-1</a:t>
            </a:r>
            <a:r>
              <a:rPr lang="en-US" dirty="0"/>
              <a:t>,…,</a:t>
            </a:r>
            <a:r>
              <a:rPr lang="en-US" dirty="0" err="1"/>
              <a:t>d</a:t>
            </a:r>
            <a:r>
              <a:rPr lang="en-US" baseline="-25000" dirty="0" err="1"/>
              <a:t>j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/>
              <a:t>Key </a:t>
            </a:r>
            <a:r>
              <a:rPr lang="en-US" dirty="0" err="1"/>
              <a:t>k</a:t>
            </a:r>
            <a:r>
              <a:rPr lang="en-US" baseline="-25000" dirty="0" err="1"/>
              <a:t>j</a:t>
            </a:r>
            <a:r>
              <a:rPr lang="en-US" dirty="0"/>
              <a:t> is the search target with probability </a:t>
            </a:r>
            <a:r>
              <a:rPr lang="en-US" dirty="0" err="1"/>
              <a:t>p</a:t>
            </a:r>
            <a:r>
              <a:rPr lang="en-US" baseline="-25000" dirty="0" err="1"/>
              <a:t>j</a:t>
            </a:r>
            <a:endParaRPr lang="en-US" dirty="0"/>
          </a:p>
          <a:p>
            <a:r>
              <a:rPr lang="en-US" dirty="0"/>
              <a:t>Someone searches for a missing element between keys </a:t>
            </a:r>
            <a:r>
              <a:rPr lang="en-US" dirty="0" err="1"/>
              <a:t>k</a:t>
            </a:r>
            <a:r>
              <a:rPr lang="en-US" baseline="-25000" dirty="0" err="1"/>
              <a:t>j</a:t>
            </a:r>
            <a:r>
              <a:rPr lang="en-US" dirty="0"/>
              <a:t> and k</a:t>
            </a:r>
            <a:r>
              <a:rPr lang="en-US" baseline="-25000" dirty="0"/>
              <a:t>j+1</a:t>
            </a:r>
            <a:r>
              <a:rPr lang="en-US" dirty="0"/>
              <a:t> (</a:t>
            </a:r>
            <a:r>
              <a:rPr lang="en-US" dirty="0" err="1"/>
              <a:t>d</a:t>
            </a:r>
            <a:r>
              <a:rPr lang="en-US" baseline="-25000" dirty="0" err="1"/>
              <a:t>j</a:t>
            </a:r>
            <a:r>
              <a:rPr lang="en-US" dirty="0"/>
              <a:t>) with probability </a:t>
            </a:r>
            <a:r>
              <a:rPr lang="en-US" dirty="0" err="1"/>
              <a:t>q</a:t>
            </a:r>
            <a:r>
              <a:rPr lang="en-US" baseline="-25000" dirty="0" err="1"/>
              <a:t>j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/>
              <a:t>q</a:t>
            </a:r>
            <a:r>
              <a:rPr lang="en-US" baseline="-25000" dirty="0"/>
              <a:t>0</a:t>
            </a:r>
            <a:r>
              <a:rPr lang="en-US" dirty="0"/>
              <a:t> is the probability of searching for an element with key less than k</a:t>
            </a:r>
            <a:r>
              <a:rPr lang="en-US" baseline="-25000" dirty="0"/>
              <a:t>1</a:t>
            </a:r>
            <a:r>
              <a:rPr lang="en-US" baseline="30000" dirty="0"/>
              <a:t> </a:t>
            </a:r>
            <a:r>
              <a:rPr lang="en-US" dirty="0"/>
              <a:t>(dummy element d</a:t>
            </a:r>
            <a:r>
              <a:rPr lang="en-US" baseline="-25000" dirty="0"/>
              <a:t>0</a:t>
            </a:r>
            <a:r>
              <a:rPr lang="en-US" dirty="0"/>
              <a:t>).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Ink 1"/>
          <p:cNvSpPr/>
          <p:nvPr/>
        </p:nvSpPr>
        <p:spPr bwMode="auto">
          <a:xfrm>
            <a:off x="775800" y="1864800"/>
            <a:ext cx="2101680" cy="150480"/>
          </a:xfrm>
          <a:prstGeom prst="rect">
            <a:avLst/>
          </a:prstGeom>
        </p:spPr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38"/>
    </mc:Choice>
    <mc:Fallback>
      <p:transition spd="slow" advTm="56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5787</Words>
  <Application>WPS Presentation</Application>
  <PresentationFormat>On-screen Show (4:3)</PresentationFormat>
  <Paragraphs>241</Paragraphs>
  <Slides>25</Slides>
  <Notes>1</Notes>
  <HiddenSlides>0</HiddenSlides>
  <MMClips>75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40" baseType="lpstr">
      <vt:lpstr>Arial</vt:lpstr>
      <vt:lpstr>SimSun</vt:lpstr>
      <vt:lpstr>Wingdings</vt:lpstr>
      <vt:lpstr>Calibri</vt:lpstr>
      <vt:lpstr>Microsoft YaHei</vt:lpstr>
      <vt:lpstr>Arial Unicode MS</vt:lpstr>
      <vt:lpstr>Calibri</vt:lpstr>
      <vt:lpstr>Courier New</vt:lpstr>
      <vt:lpstr>Symbol</vt:lpstr>
      <vt:lpstr>Times New Roman</vt:lpstr>
      <vt:lpstr>Symbol</vt:lpstr>
      <vt:lpstr>Times New Roman</vt:lpstr>
      <vt:lpstr>Office Theme</vt:lpstr>
      <vt:lpstr>Equation.3</vt:lpstr>
      <vt:lpstr>Equation.3</vt:lpstr>
      <vt:lpstr>Box Stacking I</vt:lpstr>
      <vt:lpstr>Box stacking II</vt:lpstr>
      <vt:lpstr>Box stacking III</vt:lpstr>
      <vt:lpstr>Box Stacking IV:  Running Time Analysis</vt:lpstr>
      <vt:lpstr>Optimal BST</vt:lpstr>
      <vt:lpstr>PowerPoint 演示文稿</vt:lpstr>
      <vt:lpstr>Cost of searching a BST</vt:lpstr>
      <vt:lpstr>Cost of searching a BST</vt:lpstr>
      <vt:lpstr>Optimal Substructure in Optimal BST</vt:lpstr>
      <vt:lpstr>Recursion</vt:lpstr>
      <vt:lpstr>PowerPoint 演示文稿</vt:lpstr>
      <vt:lpstr>PowerPoint 演示文稿</vt:lpstr>
      <vt:lpstr>Dropping a Cell Phone</vt:lpstr>
      <vt:lpstr>Dropping a Cell Phone II</vt:lpstr>
      <vt:lpstr>Dropping a Cell Phone III</vt:lpstr>
      <vt:lpstr>Shortest Bitonic Tour for TSP I</vt:lpstr>
      <vt:lpstr>Shortest Bitonic Tour for TSP II</vt:lpstr>
      <vt:lpstr>Example of South  North Tour</vt:lpstr>
      <vt:lpstr>Example of South  North Tour</vt:lpstr>
      <vt:lpstr>Example of South  North Tour</vt:lpstr>
      <vt:lpstr>Example of South  North Tour</vt:lpstr>
      <vt:lpstr>Example of South  North Tour</vt:lpstr>
      <vt:lpstr>Example of South  North Tour</vt:lpstr>
      <vt:lpstr>Example of South  North Tour</vt:lpstr>
      <vt:lpstr>Bitonic Tour for TSP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203</cp:revision>
  <dcterms:created xsi:type="dcterms:W3CDTF">2015-02-02T20:26:00Z</dcterms:created>
  <dcterms:modified xsi:type="dcterms:W3CDTF">2021-05-07T03:40:28Z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